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36" r:id="rId4"/>
    <p:sldId id="314" r:id="rId5"/>
    <p:sldId id="335" r:id="rId6"/>
    <p:sldId id="329" r:id="rId7"/>
    <p:sldId id="330" r:id="rId8"/>
    <p:sldId id="331" r:id="rId9"/>
    <p:sldId id="333" r:id="rId10"/>
    <p:sldId id="334" r:id="rId11"/>
    <p:sldId id="291" r:id="rId12"/>
    <p:sldId id="337" r:id="rId13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8" d="100"/>
          <a:sy n="98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51D52-6D2D-4BBF-94AD-980EB77B2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870214-1A13-4CE8-8CB4-1B10B086E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F7BCE-B76F-4D9D-91F1-22F267D7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4FEFE0-4F6D-4782-92C8-1E7F12E8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8E9FEB-601F-4FCC-9988-5C16079E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3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D0B1B-C95D-47AA-AB55-6B425F05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C04502-7A6A-4343-B2C0-4A4FAA83F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DCDEB7-0CD1-45F9-BE49-9C8E0A6C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A22A59-455C-4E29-AAB5-F5AC54DF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12BDC1-D6F0-4AEC-AE40-22449FC4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47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5BD67C1-74BB-498D-A074-1547402C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316570-E6D8-4CC2-81DD-B864B24DD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A29E6A-E531-4269-9FFE-90E893B6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95CF17-9B82-47F9-8BE4-A8E9F9A1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E11454-E2A2-4EE7-B812-DD911130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4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A84B6D-6CD1-456F-BD95-C3C9E452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F56F88-CA22-44A2-B46A-71A1DF5E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35F06E-EF76-4F4D-9F1C-64F9137A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6CEB7-58EB-4877-85FA-FB9D6455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2BFEB-BC3D-4B99-AF95-A53D448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94CEC4-C546-4FDE-9704-C0E2759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EDE2DB-D406-4959-9C76-0F201BA3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DA0EE-9F61-4238-9CC0-96D373E9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1FD765-3702-40FA-8B0A-51121AF8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42D928-3783-4BFC-8D82-D2CC8429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3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104A9-BE22-4D61-B60A-E577A96D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83BF48-94EB-42EB-A9CE-4FB481D4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277515-668A-4148-97F8-ACD1F331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C76A6C-4014-4624-ADAA-F1342859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F9C7AA-66D8-48F9-8FEC-5AFE4895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597675-936E-40A3-BD32-B7D9283F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9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E6B450-70E5-4C00-9217-3F925C6D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72B473-6884-4B00-8313-59E3BFB7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7F789-10EA-4925-A116-4F384C62C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2566BA-A8CD-40C1-BEB2-7B9FFCD25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0C6F1A-C557-4954-A7DB-489DF6673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ACC393-B6A2-4092-941E-345D25FD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B94F3EA-90CF-4C03-9FAA-7A3ADC5F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FA8297-0D73-4E63-B89D-7C3EB5D2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3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E4A11-3585-4D30-80C0-8A7090AD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290552-BCA2-463E-8A0D-3C06BC99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53426F-25C6-40B0-AA96-42A31D97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2A0944-F8BE-4433-807C-02663CA4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9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560553-54C3-4C47-B176-3DD754A5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82D22C-FD3C-47EF-9BCF-A5579393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8EA270-5EFD-4991-AE24-B37FC6E8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6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4B0F7-ABE8-4921-8578-81744084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6B7375-726B-4057-81A2-7FA2EAD0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C16E17-40EB-43FA-A30A-21D7A9796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1F25B2-0DB8-45F5-95A0-9F48494F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CB2AEE-89B2-413F-9B48-447A6C95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3E3C0D-051E-482C-852D-8D291350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90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D77F1-2A98-47C7-88EE-E92DF837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5591DB-A2C2-45E7-9D44-04CE640FF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2117A-78A0-45C4-A28B-B3C04D4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3B07E6-DB55-458B-BA1C-E01B27D8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E4E492-C6F6-482E-A832-CB7624C9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49D936-15BD-4C56-B11A-39D07A49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0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9DA7D7-AD56-4296-8184-32CA6664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28C0AC-9E21-48FB-9BEC-AF361B51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5D54F0-40F9-4B1A-B1A3-8292B5098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933F-4176-4723-83B7-0D27BDC47FCB}" type="datetimeFigureOut">
              <a:rPr lang="hr-HR" smtClean="0"/>
              <a:t>25.4.2019.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8132E3-DBF5-47BD-85FC-A1F366025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2A6453-33FE-40C4-93C2-AE846ECA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1871-D0A4-460E-95C4-72F0095DF60B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4B4B662-A249-4DCE-B9C7-6585727477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" y="350"/>
            <a:ext cx="12177905" cy="68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D81D3-6898-424C-9D89-49458ADEB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EA7D41-FD13-4BCD-B1D7-FB7AFF57B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3338A9-5CA7-4115-88C7-64ABA3E1E833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E77575A-1410-4468-BE5F-4FDED45139B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CCB9D493-2C5F-40D7-97E7-961FEA0F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279" y="2281881"/>
            <a:ext cx="3986960" cy="18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BAB5F4-888E-43FC-8F94-764476599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" y="1466335"/>
            <a:ext cx="7176072" cy="403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EBD8E3-21A0-4FBA-805D-B3D6C5A1E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9" y="1075037"/>
            <a:ext cx="2490659" cy="44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45D9F2C-A09C-4430-AB71-90DBE46A76C5}"/>
              </a:ext>
            </a:extLst>
          </p:cNvPr>
          <p:cNvSpPr txBox="1">
            <a:spLocks/>
          </p:cNvSpPr>
          <p:nvPr/>
        </p:nvSpPr>
        <p:spPr>
          <a:xfrm>
            <a:off x="3729363" y="2471351"/>
            <a:ext cx="5225167" cy="889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>
                <a:schemeClr val="tx1"/>
              </a:buClr>
              <a:defRPr/>
            </a:pPr>
            <a:endParaRPr lang="hr-HR" sz="4400" dirty="0">
              <a:solidFill>
                <a:schemeClr val="accent2"/>
              </a:solidFill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05" y="2932430"/>
            <a:ext cx="863219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:\TVRTKA\FASADER BOJA\08 17 Suvlasnici stambene zgrade Sjenjak 101\Slike Fond\zajedn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2111830"/>
            <a:ext cx="2683329" cy="2036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6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>
            <a:extLst>
              <a:ext uri="{FF2B5EF4-FFF2-40B4-BE49-F238E27FC236}">
                <a16:creationId xmlns="" xmlns:a16="http://schemas.microsoft.com/office/drawing/2014/main" id="{EBFB3790-1EC3-4212-8A8C-A01D8D65E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846" y="2015399"/>
            <a:ext cx="7499700" cy="212365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4400" b="1" dirty="0">
                <a:solidFill>
                  <a:schemeClr val="accent2"/>
                </a:solidFill>
                <a:latin typeface="+mn-lt"/>
              </a:rPr>
              <a:t>Energetska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hr-HR" sz="4400" b="1" dirty="0">
                <a:solidFill>
                  <a:schemeClr val="accent2"/>
                </a:solidFill>
                <a:latin typeface="+mn-lt"/>
              </a:rPr>
              <a:t>obnova </a:t>
            </a:r>
          </a:p>
          <a:p>
            <a:pPr algn="ctr" eaLnBrk="1" hangingPunct="1">
              <a:defRPr/>
            </a:pPr>
            <a:r>
              <a:rPr lang="hr-HR" sz="4400" b="1" dirty="0">
                <a:solidFill>
                  <a:schemeClr val="accent2"/>
                </a:solidFill>
                <a:latin typeface="+mn-lt"/>
              </a:rPr>
              <a:t>zgrade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hr-HR" sz="4400" b="1" dirty="0">
                <a:solidFill>
                  <a:schemeClr val="accent2"/>
                </a:solidFill>
                <a:latin typeface="+mn-lt"/>
              </a:rPr>
              <a:t>Hrvatskog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hr-HR" sz="4400" b="1" dirty="0">
                <a:solidFill>
                  <a:schemeClr val="accent2"/>
                </a:solidFill>
                <a:latin typeface="+mn-lt"/>
              </a:rPr>
              <a:t>doma</a:t>
            </a:r>
          </a:p>
          <a:p>
            <a:pPr algn="ctr" eaLnBrk="1" hangingPunct="1">
              <a:defRPr/>
            </a:pPr>
            <a:r>
              <a:rPr lang="hr-HR" sz="4400" b="1" dirty="0">
                <a:solidFill>
                  <a:schemeClr val="accent2"/>
                </a:solidFill>
                <a:latin typeface="+mn-lt"/>
              </a:rPr>
              <a:t>u Novoj </a:t>
            </a:r>
            <a:r>
              <a:rPr lang="hr-HR" sz="4400" b="1" dirty="0" err="1">
                <a:solidFill>
                  <a:schemeClr val="accent2"/>
                </a:solidFill>
                <a:latin typeface="+mn-lt"/>
              </a:rPr>
              <a:t>Subockoj</a:t>
            </a:r>
            <a:endParaRPr lang="hr-HR" altLang="sr-Latn-RS" sz="4400" b="1" dirty="0">
              <a:ln w="0"/>
              <a:solidFill>
                <a:schemeClr val="accent2"/>
              </a:solidFill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05" y="4226143"/>
            <a:ext cx="863219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5EE7BF-0B14-411D-8BAB-130163C48B7F}"/>
              </a:ext>
            </a:extLst>
          </p:cNvPr>
          <p:cNvSpPr/>
          <p:nvPr/>
        </p:nvSpPr>
        <p:spPr>
          <a:xfrm>
            <a:off x="-39616" y="-1"/>
            <a:ext cx="12231616" cy="692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5206034-3EAB-406F-801E-7DBE81430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r="24368" b="21525"/>
          <a:stretch/>
        </p:blipFill>
        <p:spPr>
          <a:xfrm>
            <a:off x="-39616" y="-1"/>
            <a:ext cx="12231616" cy="69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B1D07E-CDFA-4844-A19D-28D395A2798E}"/>
              </a:ext>
            </a:extLst>
          </p:cNvPr>
          <p:cNvSpPr/>
          <p:nvPr/>
        </p:nvSpPr>
        <p:spPr>
          <a:xfrm>
            <a:off x="968855" y="1538805"/>
            <a:ext cx="9387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NAZIV PROJEKT: </a:t>
            </a:r>
          </a:p>
          <a:p>
            <a:pPr fontAlgn="base"/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Energetska obnova zgrade Hrvatskog doma u Novoj </a:t>
            </a:r>
            <a:r>
              <a:rPr lang="hr-HR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Subockoj</a:t>
            </a: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fontAlgn="base"/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Trg hrvatskih branitelja 2, Nova Subocka, Novska</a:t>
            </a:r>
          </a:p>
          <a:p>
            <a:pPr fontAlgn="base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NAZIV KORISNIKA: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 Novska</a:t>
            </a:r>
          </a:p>
          <a:p>
            <a:pPr fontAlgn="base"/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UKUPNA VRIJEDNOST PROJEKTA: 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1.236.826,70 kn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SUFINANCIRANJE PROJEKTA:  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701.913,67 kn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RAZDOBLJE PROVEDBE PROJEKTA: </a:t>
            </a:r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srpanj 2018. – srpanj 2020.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BROJ UGOVORA: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KK.04.2.1.04.0092 </a:t>
            </a:r>
          </a:p>
          <a:p>
            <a:pPr fontAlgn="base"/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B1D07E-CDFA-4844-A19D-28D395A2798E}"/>
              </a:ext>
            </a:extLst>
          </p:cNvPr>
          <p:cNvSpPr/>
          <p:nvPr/>
        </p:nvSpPr>
        <p:spPr>
          <a:xfrm>
            <a:off x="918040" y="1604361"/>
            <a:ext cx="9387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OPIS PROJEKTA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Predmet ovog projekta je energetska obnova zgrade Hrvatskog doma u Novoj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Subockoj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Projektom će se provesti aktivnosti s ciljem smanjenja potrošnje energije zgrade. Provedba mjera energetske obnove podupirat će se integriranim pristupom koji obuhvaća toplinsku izolaciju, zamjenu dotrajale vanjske stolarije, zamjenu rasvjete energetski učinkovitijom i instalaciju grijanja na prirodni plin.</a:t>
            </a:r>
          </a:p>
          <a:p>
            <a:pPr fontAlgn="base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CILJEVI I OČEKIVANI REZULTATI: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Cilj je da zgrada koja je </a:t>
            </a:r>
          </a:p>
          <a:p>
            <a:pPr fontAlgn="base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trenutno </a:t>
            </a:r>
            <a:r>
              <a:rPr lang="hr-HR" b="1" dirty="0">
                <a:solidFill>
                  <a:schemeClr val="accent2"/>
                </a:solidFill>
              </a:rPr>
              <a:t>energetskom razredu F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nakon energetske obnove </a:t>
            </a:r>
          </a:p>
          <a:p>
            <a:pPr fontAlgn="base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prijeđe u </a:t>
            </a:r>
            <a:r>
              <a:rPr lang="hr-HR" b="1" dirty="0">
                <a:solidFill>
                  <a:schemeClr val="accent6"/>
                </a:solidFill>
              </a:rPr>
              <a:t>energetski razred </a:t>
            </a:r>
            <a:r>
              <a:rPr lang="hr-HR" b="1" dirty="0" smtClean="0">
                <a:solidFill>
                  <a:schemeClr val="accent6"/>
                </a:solidFill>
              </a:rPr>
              <a:t>C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hr-HR" b="1" dirty="0" smtClean="0">
                <a:solidFill>
                  <a:srgbClr val="FF0000"/>
                </a:solidFill>
              </a:rPr>
              <a:t>OSTVARENO!</a:t>
            </a:r>
            <a:endParaRPr lang="hr-HR" b="1" dirty="0">
              <a:solidFill>
                <a:srgbClr val="FF0000"/>
              </a:solidFill>
            </a:endParaRPr>
          </a:p>
          <a:p>
            <a:pPr fontAlgn="base"/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REZULTATI KOJI SE OČEKUJU:</a:t>
            </a:r>
          </a:p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smanjenje potrebne toplinske energije za grijanje zgrade za 72,38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smanjenje potrošnje primarne energije za 75,50%</a:t>
            </a:r>
          </a:p>
          <a:p>
            <a:pPr fontAlgn="base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smanjenje emisije CO</a:t>
            </a:r>
            <a:r>
              <a:rPr lang="hr-HR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za 75,10%</a:t>
            </a:r>
          </a:p>
          <a:p>
            <a:pPr fontAlgn="base"/>
            <a:r>
              <a:rPr lang="hr-HR" b="1" dirty="0" smtClean="0">
                <a:solidFill>
                  <a:srgbClr val="FF0000"/>
                </a:solidFill>
              </a:rPr>
              <a:t>Rezultati ostvareni!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84A937-4617-49CC-AA21-BCB08939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18" y="2947810"/>
            <a:ext cx="3678585" cy="2731536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="" xmlns:a16="http://schemas.microsoft.com/office/drawing/2014/main" id="{07E44A8E-32A2-4A58-91E9-7FD3BD120BEE}"/>
              </a:ext>
            </a:extLst>
          </p:cNvPr>
          <p:cNvSpPr/>
          <p:nvPr/>
        </p:nvSpPr>
        <p:spPr>
          <a:xfrm rot="16624160">
            <a:off x="8675247" y="3742456"/>
            <a:ext cx="1359128" cy="1082158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377289-F919-4842-AA66-1D3DFE20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" y="2901274"/>
            <a:ext cx="4954582" cy="278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ABF868-BB6D-4C3A-8F35-EE6ED30C9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16" y="2146434"/>
            <a:ext cx="6296519" cy="35417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5CE84B-58DE-44CB-8FA7-390300ED2955}"/>
              </a:ext>
            </a:extLst>
          </p:cNvPr>
          <p:cNvSpPr/>
          <p:nvPr/>
        </p:nvSpPr>
        <p:spPr>
          <a:xfrm>
            <a:off x="664056" y="1235832"/>
            <a:ext cx="338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PRIJE I POSLIJE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377289-F919-4842-AA66-1D3DFE20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3031958"/>
            <a:ext cx="4780831" cy="2689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ABF868-BB6D-4C3A-8F35-EE6ED30C9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1971519"/>
            <a:ext cx="6666058" cy="37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E377289-F919-4842-AA66-1D3DFE20D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2964580"/>
            <a:ext cx="4856678" cy="2731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ABF868-BB6D-4C3A-8F35-EE6ED30C9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73" y="2000948"/>
            <a:ext cx="6569806" cy="36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874080-2AEB-4957-A7EE-909321E41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5" y="1215081"/>
            <a:ext cx="2490659" cy="4427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F2FB92-7E7C-4F8E-A3D4-92D148B4B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77" y="1215081"/>
            <a:ext cx="3332463" cy="4443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FF43817-3491-4FBB-A49A-9FECFC9D9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09" y="1215081"/>
            <a:ext cx="2490659" cy="44278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0146A8A-6B03-4CD9-BD4C-3BC33FD97B4D}"/>
              </a:ext>
            </a:extLst>
          </p:cNvPr>
          <p:cNvSpPr/>
          <p:nvPr/>
        </p:nvSpPr>
        <p:spPr>
          <a:xfrm>
            <a:off x="591965" y="494426"/>
            <a:ext cx="338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RADOVI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164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Fabek</dc:creator>
  <cp:lastModifiedBy>hanapc</cp:lastModifiedBy>
  <cp:revision>116</cp:revision>
  <cp:lastPrinted>2018-11-29T10:57:54Z</cp:lastPrinted>
  <dcterms:created xsi:type="dcterms:W3CDTF">2018-11-23T10:16:18Z</dcterms:created>
  <dcterms:modified xsi:type="dcterms:W3CDTF">2019-04-25T10:30:16Z</dcterms:modified>
</cp:coreProperties>
</file>